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78"/>
  </p:notesMasterIdLst>
  <p:sldIdLst>
    <p:sldId id="256" r:id="rId4"/>
    <p:sldId id="939" r:id="rId5"/>
    <p:sldId id="986" r:id="rId6"/>
    <p:sldId id="987" r:id="rId7"/>
    <p:sldId id="977" r:id="rId8"/>
    <p:sldId id="959" r:id="rId9"/>
    <p:sldId id="980" r:id="rId10"/>
    <p:sldId id="979" r:id="rId11"/>
    <p:sldId id="981" r:id="rId12"/>
    <p:sldId id="982" r:id="rId13"/>
    <p:sldId id="983" r:id="rId14"/>
    <p:sldId id="984" r:id="rId15"/>
    <p:sldId id="985" r:id="rId16"/>
    <p:sldId id="962" r:id="rId17"/>
    <p:sldId id="956" r:id="rId18"/>
    <p:sldId id="482" r:id="rId19"/>
    <p:sldId id="965" r:id="rId20"/>
    <p:sldId id="967" r:id="rId21"/>
    <p:sldId id="958" r:id="rId22"/>
    <p:sldId id="948" r:id="rId23"/>
    <p:sldId id="971" r:id="rId24"/>
    <p:sldId id="258" r:id="rId25"/>
    <p:sldId id="365" r:id="rId26"/>
    <p:sldId id="943" r:id="rId27"/>
    <p:sldId id="945" r:id="rId28"/>
    <p:sldId id="410" r:id="rId29"/>
    <p:sldId id="968" r:id="rId30"/>
    <p:sldId id="901" r:id="rId31"/>
    <p:sldId id="895" r:id="rId32"/>
    <p:sldId id="290" r:id="rId33"/>
    <p:sldId id="944" r:id="rId34"/>
    <p:sldId id="456" r:id="rId35"/>
    <p:sldId id="455" r:id="rId36"/>
    <p:sldId id="946" r:id="rId37"/>
    <p:sldId id="947" r:id="rId38"/>
    <p:sldId id="265" r:id="rId39"/>
    <p:sldId id="259" r:id="rId40"/>
    <p:sldId id="260" r:id="rId41"/>
    <p:sldId id="263" r:id="rId42"/>
    <p:sldId id="267" r:id="rId43"/>
    <p:sldId id="269" r:id="rId44"/>
    <p:sldId id="472" r:id="rId45"/>
    <p:sldId id="923" r:id="rId46"/>
    <p:sldId id="902" r:id="rId47"/>
    <p:sldId id="268" r:id="rId48"/>
    <p:sldId id="270" r:id="rId49"/>
    <p:sldId id="291" r:id="rId50"/>
    <p:sldId id="266" r:id="rId51"/>
    <p:sldId id="928" r:id="rId52"/>
    <p:sldId id="474" r:id="rId53"/>
    <p:sldId id="930" r:id="rId54"/>
    <p:sldId id="951" r:id="rId55"/>
    <p:sldId id="972" r:id="rId56"/>
    <p:sldId id="894" r:id="rId57"/>
    <p:sldId id="952" r:id="rId58"/>
    <p:sldId id="483" r:id="rId59"/>
    <p:sldId id="954" r:id="rId60"/>
    <p:sldId id="897" r:id="rId61"/>
    <p:sldId id="293" r:id="rId62"/>
    <p:sldId id="264" r:id="rId63"/>
    <p:sldId id="953" r:id="rId64"/>
    <p:sldId id="940" r:id="rId65"/>
    <p:sldId id="949" r:id="rId66"/>
    <p:sldId id="955" r:id="rId67"/>
    <p:sldId id="973" r:id="rId68"/>
    <p:sldId id="918" r:id="rId69"/>
    <p:sldId id="924" r:id="rId70"/>
    <p:sldId id="922" r:id="rId71"/>
    <p:sldId id="288" r:id="rId72"/>
    <p:sldId id="970" r:id="rId73"/>
    <p:sldId id="969" r:id="rId74"/>
    <p:sldId id="473" r:id="rId75"/>
    <p:sldId id="976" r:id="rId76"/>
    <p:sldId id="974" r:id="rId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714"/>
  </p:normalViewPr>
  <p:slideViewPr>
    <p:cSldViewPr snapToGrid="0">
      <p:cViewPr varScale="1">
        <p:scale>
          <a:sx n="202" d="100"/>
          <a:sy n="202" d="100"/>
        </p:scale>
        <p:origin x="25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57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7581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9/26/20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9/26/20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upload.wikimedia.org/wikipedia/commons/5/53/Wikipedia-logo-en-big.p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4.png"/><Relationship Id="rId5" Type="http://schemas.microsoft.com/office/2007/relationships/hdphoto" Target="../media/hdphoto3.wdp"/><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ted.com/talks/garrett_lisi_an_8_dimensional_model_of_the_universe?language=en#t-18804" TargetMode="External"/><Relationship Id="rId7" Type="http://schemas.openxmlformats.org/officeDocument/2006/relationships/hyperlink" Target="https://youtu.be/wfALJzn1hE8?t=88"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youtu.be/wfALJzn1hE8?t=24"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tiff"/><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hyperlink" Target="https://en.wikipedia.org/wiki/George_Hotz" TargetMode="External"/><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50.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51.png"/><Relationship Id="rId14" Type="http://schemas.microsoft.com/office/2007/relationships/diagramDrawing" Target="../diagrams/drawing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7.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4.png"/><Relationship Id="rId9" Type="http://schemas.openxmlformats.org/officeDocument/2006/relationships/hyperlink" Target="https://en.wikipedia.org/wiki/Nobel_Prize_in_Physic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60.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55.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9.jpeg"/><Relationship Id="rId2" Type="http://schemas.openxmlformats.org/officeDocument/2006/relationships/diagramData" Target="../diagrams/data3.xml"/><Relationship Id="rId16" Type="http://schemas.openxmlformats.org/officeDocument/2006/relationships/image" Target="../media/image57.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56.png"/><Relationship Id="rId23" Type="http://schemas.openxmlformats.org/officeDocument/2006/relationships/image" Target="../media/image58.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9.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63.jpeg"/><Relationship Id="rId4" Type="http://schemas.openxmlformats.org/officeDocument/2006/relationships/hyperlink" Target="https://medium.com/mit-initiative-on-the-digital-economy/creating-a-social-contract-for-the-digital-world-ad01f3785898" TargetMode="Externa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65.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en.wikipedia.org/wiki/Natural_units" TargetMode="External"/><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66.png"/><Relationship Id="rId4" Type="http://schemas.openxmlformats.org/officeDocument/2006/relationships/hyperlink" Target="https://en.wikipedia.org/wiki/MediaWiki"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en.wikipedia.org/wiki/Henri_Poincar%C3%A9"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dspace.library.uu.nl/bitstream/1874/272507/2/nawinterviewP.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65.png"/><Relationship Id="rId4" Type="http://schemas.openxmlformats.org/officeDocument/2006/relationships/hyperlink" Target="https://www.paladion.ne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9.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hyperlink" Target="https://idk.dev/building-a-modern-ci-cd-pipeline-in-the-serverless-era-with-gitop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G6Z_S6hs29s?t=552"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95.png"/><Relationship Id="rId5" Type="http://schemas.openxmlformats.org/officeDocument/2006/relationships/image" Target="../media/image67.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hyperlink" Target="https://youtu.be/vyECnqM9LJM?t=212"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99.tiff"/></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hyperlink" Target="https://www.schoenherr.eu/publications/publication-detail/ricardian-contracts-a-smarter-way-to-do-smart-contract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hyperlink" Target="https://youtu.be/oZrZlx2fmc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11.png"/><Relationship Id="rId1" Type="http://schemas.openxmlformats.org/officeDocument/2006/relationships/slideLayout" Target="../slideLayouts/slideLayout3.xml"/><Relationship Id="rId5" Type="http://schemas.openxmlformats.org/officeDocument/2006/relationships/image" Target="../media/image113.jpeg"/><Relationship Id="rId4" Type="http://schemas.openxmlformats.org/officeDocument/2006/relationships/image" Target="../media/image112.png"/></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50.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73.png"/></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5.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17.png"/><Relationship Id="rId4" Type="http://schemas.openxmlformats.org/officeDocument/2006/relationships/image" Target="../media/image50.png"/><Relationship Id="rId9" Type="http://schemas.openxmlformats.org/officeDocument/2006/relationships/hyperlink" Target="https://wip.mitpress.mit.edu/new-economy"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tiff"/><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2.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21.png"/><Relationship Id="rId4" Type="http://schemas.openxmlformats.org/officeDocument/2006/relationships/hyperlink" Target="https://en.wikipedia.org/wiki/Massively_multiplayer_online_role-playing_gam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hyperlink" Target="https://idk.dev/building-a-modern-ci-cd-pipeline-in-the-serverless-era-with-gitop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tiff"/><Relationship Id="rId2" Type="http://schemas.openxmlformats.org/officeDocument/2006/relationships/image" Target="../media/image127.jpeg"/><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37.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65.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67.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143.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2.png"/><Relationship Id="rId4" Type="http://schemas.openxmlformats.org/officeDocument/2006/relationships/image" Target="../media/image12.png"/><Relationship Id="rId9" Type="http://schemas.openxmlformats.org/officeDocument/2006/relationships/hyperlink" Target="https://youtu.be/vyECnqM9LJM?t=212"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67.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143.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42.png"/><Relationship Id="rId4" Type="http://schemas.openxmlformats.org/officeDocument/2006/relationships/image" Target="../media/image12.png"/><Relationship Id="rId9" Type="http://schemas.openxmlformats.org/officeDocument/2006/relationships/hyperlink" Target="https://youtu.be/vyECnqM9LJM?t=212"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28</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From Biology to Society</a:t>
            </a:r>
            <a:br>
              <a:rPr lang="en-US" sz="2400" dirty="0"/>
            </a:br>
            <a:r>
              <a:rPr lang="en-US" sz="2400" dirty="0"/>
              <a:t>Week </a:t>
            </a:r>
            <a:r>
              <a:rPr lang="en-US" altLang="zh-CN" sz="2400" dirty="0"/>
              <a:t>3</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spTree>
    <p:extLst>
      <p:ext uri="{BB962C8B-B14F-4D97-AF65-F5344CB8AC3E}">
        <p14:creationId xmlns:p14="http://schemas.microsoft.com/office/powerpoint/2010/main" val="372747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representables?</a:t>
            </a:r>
          </a:p>
          <a:p>
            <a:pPr>
              <a:buFont typeface="+mj-lt"/>
              <a:buAutoNum type="arabicPeriod"/>
            </a:pPr>
            <a:endParaRPr lang="en-TW"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Accountability and Reliability</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 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Browser as the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74643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318364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From Biology to Society (Garrett </a:t>
            </a:r>
            <a:r>
              <a:rPr lang="en-US" dirty="0" err="1">
                <a:solidFill>
                  <a:schemeClr val="tx1"/>
                </a:solidFill>
              </a:rPr>
              <a:t>Lisi</a:t>
            </a:r>
            <a:r>
              <a:rPr lang="en-US" dirty="0">
                <a:solidFill>
                  <a:schemeClr val="tx1"/>
                </a:solidFill>
              </a:rPr>
              <a:t>)</a:t>
            </a:r>
            <a:endParaRPr dirty="0">
              <a:solidFill>
                <a:schemeClr val="tx1"/>
              </a:solidFill>
            </a:endParaRPr>
          </a:p>
        </p:txBody>
      </p:sp>
      <p:pic>
        <p:nvPicPr>
          <p:cNvPr id="15" name="Picture 14">
            <a:hlinkClick r:id="rId3"/>
            <a:extLst>
              <a:ext uri="{FF2B5EF4-FFF2-40B4-BE49-F238E27FC236}">
                <a16:creationId xmlns:a16="http://schemas.microsoft.com/office/drawing/2014/main" id="{14E9766E-64A7-FC48-AC63-9301345515E6}"/>
              </a:ext>
            </a:extLst>
          </p:cNvPr>
          <p:cNvPicPr>
            <a:picLocks noChangeAspect="1"/>
          </p:cNvPicPr>
          <p:nvPr/>
        </p:nvPicPr>
        <p:blipFill>
          <a:blip r:embed="rId4"/>
          <a:stretch>
            <a:fillRect/>
          </a:stretch>
        </p:blipFill>
        <p:spPr>
          <a:xfrm>
            <a:off x="1875906" y="1131140"/>
            <a:ext cx="5392188" cy="3633988"/>
          </a:xfrm>
          <a:prstGeom prst="rect">
            <a:avLst/>
          </a:prstGeom>
        </p:spPr>
      </p:pic>
      <p:pic>
        <p:nvPicPr>
          <p:cNvPr id="16" name="Picture 15">
            <a:hlinkClick r:id="rId5"/>
            <a:extLst>
              <a:ext uri="{FF2B5EF4-FFF2-40B4-BE49-F238E27FC236}">
                <a16:creationId xmlns:a16="http://schemas.microsoft.com/office/drawing/2014/main" id="{9516AE6D-A3F9-4F45-9262-1DBF8F8F0B98}"/>
              </a:ext>
            </a:extLst>
          </p:cNvPr>
          <p:cNvPicPr>
            <a:picLocks noChangeAspect="1"/>
          </p:cNvPicPr>
          <p:nvPr/>
        </p:nvPicPr>
        <p:blipFill>
          <a:blip r:embed="rId6"/>
          <a:stretch>
            <a:fillRect/>
          </a:stretch>
        </p:blipFill>
        <p:spPr>
          <a:xfrm>
            <a:off x="6110714" y="2086701"/>
            <a:ext cx="2855729" cy="1770331"/>
          </a:xfrm>
          <a:prstGeom prst="rect">
            <a:avLst/>
          </a:prstGeom>
        </p:spPr>
      </p:pic>
      <p:pic>
        <p:nvPicPr>
          <p:cNvPr id="17" name="Picture 16">
            <a:hlinkClick r:id="rId7"/>
            <a:extLst>
              <a:ext uri="{FF2B5EF4-FFF2-40B4-BE49-F238E27FC236}">
                <a16:creationId xmlns:a16="http://schemas.microsoft.com/office/drawing/2014/main" id="{8FDA1020-6374-9C41-A1FC-4588CC9A56A0}"/>
              </a:ext>
            </a:extLst>
          </p:cNvPr>
          <p:cNvPicPr>
            <a:picLocks noChangeAspect="1"/>
          </p:cNvPicPr>
          <p:nvPr/>
        </p:nvPicPr>
        <p:blipFill>
          <a:blip r:embed="rId8"/>
          <a:stretch>
            <a:fillRect/>
          </a:stretch>
        </p:blipFill>
        <p:spPr>
          <a:xfrm>
            <a:off x="177557" y="2086701"/>
            <a:ext cx="2605231" cy="1615042"/>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rPr dirty="0" err="1"/>
              <a:t>Clockspeed</a:t>
            </a:r>
            <a:r>
              <a:rPr dirty="0"/>
              <a:t> of </a:t>
            </a:r>
            <a:r>
              <a:rPr lang="en-US" dirty="0"/>
              <a:t>society is increasing all the time</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Elevate Knowledge Orchestration Strategies up to the level of </a:t>
            </a:r>
            <a:r>
              <a:rPr lang="en" dirty="0">
                <a:solidFill>
                  <a:srgbClr val="FF0000"/>
                </a:solidFill>
              </a:rPr>
              <a:t>necessity</a:t>
            </a:r>
            <a:r>
              <a:rPr lang="en" dirty="0"/>
              <a:t> presented by contemporary industrial complex</a:t>
            </a:r>
            <a:endParaRPr dirty="0"/>
          </a:p>
          <a:p>
            <a:pPr lvl="1" indent="-342900">
              <a:buSzPts val="1800"/>
              <a:buChar char="●"/>
            </a:pPr>
            <a:r>
              <a:rPr lang="en" dirty="0"/>
              <a:t>A foundational learning strategy that will continue to work as technologies progresses and complexity/entropy increases</a:t>
            </a:r>
          </a:p>
          <a:p>
            <a:pPr lvl="1" indent="-342900">
              <a:buSzPts val="1800"/>
              <a:buChar char="●"/>
            </a:pPr>
            <a:r>
              <a:rPr lang="en" dirty="0"/>
              <a:t>A generally applicable metric (time) for knowledge content complexity</a:t>
            </a:r>
          </a:p>
          <a:p>
            <a:pPr lvl="1" indent="-342900">
              <a:buSzPts val="1800"/>
              <a:buChar char="●"/>
            </a:pPr>
            <a:r>
              <a:rPr lang="en" dirty="0"/>
              <a:t>Self-adjusting as history evolves into the future</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engage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7625248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196770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2976729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115938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3600466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Demo of Open AI’s GPT-3</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F91F5B97-C7E3-5040-827E-163F1B927B4B}"/>
              </a:ext>
            </a:extLst>
          </p:cNvPr>
          <p:cNvPicPr>
            <a:picLocks noChangeAspect="1"/>
          </p:cNvPicPr>
          <p:nvPr/>
        </p:nvPicPr>
        <p:blipFill>
          <a:blip r:embed="rId4"/>
          <a:stretch>
            <a:fillRect/>
          </a:stretch>
        </p:blipFill>
        <p:spPr>
          <a:xfrm>
            <a:off x="1215894" y="1124097"/>
            <a:ext cx="5906845" cy="3748236"/>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2765298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9"/>
            <a:ext cx="3837000" cy="3313208"/>
          </a:xfrm>
        </p:spPr>
        <p:txBody>
          <a:bodyPr/>
          <a:lstStyle/>
          <a:p>
            <a:pPr marL="114300" indent="0" algn="ctr">
              <a:buNone/>
            </a:pPr>
            <a:r>
              <a:rPr lang="en-US" dirty="0">
                <a:latin typeface="Arial Rounded MT Bold" panose="020F0704030504030204" pitchFamily="34" charset="77"/>
              </a:rPr>
              <a:t>History of Names</a:t>
            </a:r>
          </a:p>
          <a:p>
            <a:pPr marL="114300" indent="0" algn="ctr">
              <a:buNone/>
            </a:pPr>
            <a:endParaRPr lang="en-US" sz="1600" dirty="0">
              <a:latin typeface="Arial Rounded MT Bold" panose="020F0704030504030204" pitchFamily="34" charset="77"/>
            </a:endParaRPr>
          </a:p>
          <a:p>
            <a:pPr marL="114300" indent="0" algn="ctr">
              <a:buNone/>
            </a:pPr>
            <a:r>
              <a:rPr lang="en-US" sz="1600" dirty="0">
                <a:latin typeface="Arial Rounded MT Bold" panose="020F0704030504030204" pitchFamily="34" charset="77"/>
              </a:rPr>
              <a:t>Patterns of Names</a:t>
            </a:r>
          </a:p>
          <a:p>
            <a:pPr marL="114300" indent="0" algn="ctr">
              <a:buNone/>
            </a:pPr>
            <a:endParaRPr lang="en-US" sz="1600" dirty="0">
              <a:latin typeface="Arial Rounded MT Bold" panose="020F0704030504030204" pitchFamily="34" charset="77"/>
            </a:endParaRPr>
          </a:p>
          <a:p>
            <a:pPr marL="114300" indent="0" algn="ctr">
              <a:buNone/>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367500" y="2019017"/>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3467577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692833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017725"/>
            <a:ext cx="42603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 (Today)</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t>Midterm Report</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7128429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3618</TotalTime>
  <Words>2404</Words>
  <Application>Microsoft Macintosh PowerPoint</Application>
  <PresentationFormat>On-screen Show (16:9)</PresentationFormat>
  <Paragraphs>484</Paragraphs>
  <Slides>74</Slides>
  <Notes>30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74</vt:i4>
      </vt:variant>
    </vt:vector>
  </HeadingPairs>
  <TitlesOfParts>
    <vt:vector size="89"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超越学科界限的认知基础 Transdisciplinary Cognitive Foundation  From Biology to Society Week 3</vt:lpstr>
      <vt:lpstr>From Biology to Society (Garrett Lisi)</vt:lpstr>
      <vt:lpstr>The Pursuit of a Unified Representation</vt:lpstr>
      <vt:lpstr>Computable Logic and Types of “Birds”</vt:lpstr>
      <vt:lpstr>Demo of Open AI’s GPT-3</vt:lpstr>
      <vt:lpstr>Lecture Outline</vt:lpstr>
      <vt:lpstr>Arts and Sciences of NsM</vt:lpstr>
      <vt:lpstr>“Mathematics is the art of giving the same name to different things!”      - Henry Poincare</vt:lpstr>
      <vt:lpstr>NsM at Scale!</vt:lpstr>
      <vt:lpstr>Methods and Tools</vt:lpstr>
      <vt:lpstr>Operational Concerns</vt:lpstr>
      <vt:lpstr>A Unified Namespace</vt:lpstr>
      <vt:lpstr>Discussion and Future Applications</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 that Narrows your scope of Objectives</vt:lpstr>
      <vt:lpstr>Clockspeed of society is increasing all the time</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Success Criteria</vt:lpstr>
      <vt:lpstr>How to engage this Course?</vt:lpstr>
      <vt:lpstr>A Strategy to Stretch Cognitive Model</vt:lpstr>
      <vt:lpstr>Driven by Linguistic/Cognitive Science</vt:lpstr>
      <vt:lpstr>Representing Knowledge as Domain-Specific Languages (DSL)</vt:lpstr>
      <vt:lpstr>What is DevSecOps?</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Inputs for Collective Cognizance</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522</cp:revision>
  <dcterms:modified xsi:type="dcterms:W3CDTF">2020-09-26T16:49:38Z</dcterms:modified>
</cp:coreProperties>
</file>